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599525" cy="35999738"/>
  <p:notesSz cx="6858000" cy="9144000"/>
  <p:defaultTextStyle>
    <a:defPPr>
      <a:defRPr lang="es-CO"/>
    </a:defPPr>
    <a:lvl1pPr marL="0" algn="l" defTabSz="2764688" rtl="0" eaLnBrk="1" latinLnBrk="0" hangingPunct="1">
      <a:defRPr sz="5442" kern="1200">
        <a:solidFill>
          <a:schemeClr val="tx1"/>
        </a:solidFill>
        <a:latin typeface="+mn-lt"/>
        <a:ea typeface="+mn-ea"/>
        <a:cs typeface="+mn-cs"/>
      </a:defRPr>
    </a:lvl1pPr>
    <a:lvl2pPr marL="1382344" algn="l" defTabSz="2764688" rtl="0" eaLnBrk="1" latinLnBrk="0" hangingPunct="1">
      <a:defRPr sz="5442" kern="1200">
        <a:solidFill>
          <a:schemeClr val="tx1"/>
        </a:solidFill>
        <a:latin typeface="+mn-lt"/>
        <a:ea typeface="+mn-ea"/>
        <a:cs typeface="+mn-cs"/>
      </a:defRPr>
    </a:lvl2pPr>
    <a:lvl3pPr marL="2764688" algn="l" defTabSz="2764688" rtl="0" eaLnBrk="1" latinLnBrk="0" hangingPunct="1">
      <a:defRPr sz="5442" kern="1200">
        <a:solidFill>
          <a:schemeClr val="tx1"/>
        </a:solidFill>
        <a:latin typeface="+mn-lt"/>
        <a:ea typeface="+mn-ea"/>
        <a:cs typeface="+mn-cs"/>
      </a:defRPr>
    </a:lvl3pPr>
    <a:lvl4pPr marL="4147033" algn="l" defTabSz="2764688" rtl="0" eaLnBrk="1" latinLnBrk="0" hangingPunct="1">
      <a:defRPr sz="5442" kern="1200">
        <a:solidFill>
          <a:schemeClr val="tx1"/>
        </a:solidFill>
        <a:latin typeface="+mn-lt"/>
        <a:ea typeface="+mn-ea"/>
        <a:cs typeface="+mn-cs"/>
      </a:defRPr>
    </a:lvl4pPr>
    <a:lvl5pPr marL="5529377" algn="l" defTabSz="2764688" rtl="0" eaLnBrk="1" latinLnBrk="0" hangingPunct="1">
      <a:defRPr sz="5442" kern="1200">
        <a:solidFill>
          <a:schemeClr val="tx1"/>
        </a:solidFill>
        <a:latin typeface="+mn-lt"/>
        <a:ea typeface="+mn-ea"/>
        <a:cs typeface="+mn-cs"/>
      </a:defRPr>
    </a:lvl5pPr>
    <a:lvl6pPr marL="6911721" algn="l" defTabSz="2764688" rtl="0" eaLnBrk="1" latinLnBrk="0" hangingPunct="1">
      <a:defRPr sz="5442" kern="1200">
        <a:solidFill>
          <a:schemeClr val="tx1"/>
        </a:solidFill>
        <a:latin typeface="+mn-lt"/>
        <a:ea typeface="+mn-ea"/>
        <a:cs typeface="+mn-cs"/>
      </a:defRPr>
    </a:lvl6pPr>
    <a:lvl7pPr marL="8294065" algn="l" defTabSz="2764688" rtl="0" eaLnBrk="1" latinLnBrk="0" hangingPunct="1">
      <a:defRPr sz="5442" kern="1200">
        <a:solidFill>
          <a:schemeClr val="tx1"/>
        </a:solidFill>
        <a:latin typeface="+mn-lt"/>
        <a:ea typeface="+mn-ea"/>
        <a:cs typeface="+mn-cs"/>
      </a:defRPr>
    </a:lvl7pPr>
    <a:lvl8pPr marL="9676409" algn="l" defTabSz="2764688" rtl="0" eaLnBrk="1" latinLnBrk="0" hangingPunct="1">
      <a:defRPr sz="5442" kern="1200">
        <a:solidFill>
          <a:schemeClr val="tx1"/>
        </a:solidFill>
        <a:latin typeface="+mn-lt"/>
        <a:ea typeface="+mn-ea"/>
        <a:cs typeface="+mn-cs"/>
      </a:defRPr>
    </a:lvl8pPr>
    <a:lvl9pPr marL="11058754" algn="l" defTabSz="2764688" rtl="0" eaLnBrk="1" latinLnBrk="0" hangingPunct="1">
      <a:defRPr sz="54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68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5" autoAdjust="0"/>
    <p:restoredTop sz="94660"/>
  </p:normalViewPr>
  <p:slideViewPr>
    <p:cSldViewPr snapToGrid="0">
      <p:cViewPr>
        <p:scale>
          <a:sx n="54" d="100"/>
          <a:sy n="54" d="100"/>
        </p:scale>
        <p:origin x="42" y="-9084"/>
      </p:cViewPr>
      <p:guideLst>
        <p:guide orient="horz" pos="11338"/>
        <p:guide pos="68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10" Type="http://schemas.openxmlformats.org/officeDocument/2006/relationships/customXml" Target="../customXml/item4.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5891626"/>
            <a:ext cx="18359596" cy="12533242"/>
          </a:xfrm>
        </p:spPr>
        <p:txBody>
          <a:bodyPr anchor="b"/>
          <a:lstStyle>
            <a:lvl1pPr algn="ctr">
              <a:defRPr sz="14173"/>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9941" y="18908198"/>
            <a:ext cx="16199644" cy="8691601"/>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95893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04895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1916653"/>
            <a:ext cx="4657398" cy="3050811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968" y="1916653"/>
            <a:ext cx="13702199" cy="3050811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350763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71705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73719" y="8974945"/>
            <a:ext cx="18629590" cy="14974888"/>
          </a:xfrm>
        </p:spPr>
        <p:txBody>
          <a:bodyPr anchor="b"/>
          <a:lstStyle>
            <a:lvl1pPr>
              <a:defRPr sz="14173"/>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73719" y="24091502"/>
            <a:ext cx="18629590" cy="7874940"/>
          </a:xfrm>
        </p:spPr>
        <p:txBody>
          <a:bodyPr/>
          <a:lstStyle>
            <a:lvl1pPr marL="0" indent="0">
              <a:buNone/>
              <a:defRPr sz="5669">
                <a:solidFill>
                  <a:schemeClr val="tx1"/>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426102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967" y="9583264"/>
            <a:ext cx="9179798" cy="228415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10934760" y="9583264"/>
            <a:ext cx="9179798" cy="2284150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97630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87781" y="1916661"/>
            <a:ext cx="18629590" cy="6958285"/>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7783" y="8824938"/>
            <a:ext cx="9137610" cy="4324966"/>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7783" y="13149904"/>
            <a:ext cx="9137610" cy="1934152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10934761" y="8824938"/>
            <a:ext cx="9182611" cy="4324966"/>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10934761" y="13149904"/>
            <a:ext cx="9182611" cy="1934152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1345458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248953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273950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2399982"/>
            <a:ext cx="6966409" cy="8399939"/>
          </a:xfrm>
        </p:spPr>
        <p:txBody>
          <a:bodyPr anchor="b"/>
          <a:lstStyle>
            <a:lvl1pPr>
              <a:defRPr sz="7559"/>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9182611" y="5183304"/>
            <a:ext cx="10934760" cy="25583147"/>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7781" y="10799922"/>
            <a:ext cx="6966409" cy="20008190"/>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20574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7781" y="2399982"/>
            <a:ext cx="6966409" cy="8399939"/>
          </a:xfrm>
        </p:spPr>
        <p:txBody>
          <a:bodyPr anchor="b"/>
          <a:lstStyle>
            <a:lvl1pPr>
              <a:defRPr sz="7559"/>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82611" y="5183304"/>
            <a:ext cx="10934760" cy="25583147"/>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7781" y="10799922"/>
            <a:ext cx="6966409" cy="20008190"/>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0860580-C198-4379-B3C4-985A3D3C667A}" type="datetimeFigureOut">
              <a:rPr lang="es-CO" smtClean="0"/>
              <a:pPr/>
              <a:t>28/01/2015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0FB779BE-F3B3-4E2C-8814-F4F0AEDB017C}" type="slidenum">
              <a:rPr lang="es-CO" smtClean="0"/>
              <a:pPr/>
              <a:t>‹Nº›</a:t>
            </a:fld>
            <a:endParaRPr lang="es-CO"/>
          </a:p>
        </p:txBody>
      </p:sp>
    </p:spTree>
    <p:extLst>
      <p:ext uri="{BB962C8B-B14F-4D97-AF65-F5344CB8AC3E}">
        <p14:creationId xmlns:p14="http://schemas.microsoft.com/office/powerpoint/2010/main" val="313039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1916661"/>
            <a:ext cx="18629590" cy="69582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968" y="9583264"/>
            <a:ext cx="18629590" cy="2284150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484967" y="33366432"/>
            <a:ext cx="4859893" cy="1916653"/>
          </a:xfrm>
          <a:prstGeom prst="rect">
            <a:avLst/>
          </a:prstGeom>
        </p:spPr>
        <p:txBody>
          <a:bodyPr vert="horz" lIns="91440" tIns="45720" rIns="91440" bIns="45720" rtlCol="0" anchor="ctr"/>
          <a:lstStyle>
            <a:lvl1pPr algn="l">
              <a:defRPr sz="2835">
                <a:solidFill>
                  <a:schemeClr val="tx1">
                    <a:tint val="75000"/>
                  </a:schemeClr>
                </a:solidFill>
              </a:defRPr>
            </a:lvl1pPr>
          </a:lstStyle>
          <a:p>
            <a:fld id="{10860580-C198-4379-B3C4-985A3D3C667A}" type="datetimeFigureOut">
              <a:rPr lang="es-CO" smtClean="0"/>
              <a:pPr/>
              <a:t>28/01/2015</a:t>
            </a:fld>
            <a:endParaRPr lang="es-CO"/>
          </a:p>
        </p:txBody>
      </p:sp>
      <p:sp>
        <p:nvSpPr>
          <p:cNvPr id="5" name="Footer Placeholder 4"/>
          <p:cNvSpPr>
            <a:spLocks noGrp="1"/>
          </p:cNvSpPr>
          <p:nvPr>
            <p:ph type="ftr" sz="quarter" idx="3"/>
          </p:nvPr>
        </p:nvSpPr>
        <p:spPr>
          <a:xfrm>
            <a:off x="7154843" y="33366432"/>
            <a:ext cx="7289840" cy="191665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15254665" y="33366432"/>
            <a:ext cx="4859893" cy="1916653"/>
          </a:xfrm>
          <a:prstGeom prst="rect">
            <a:avLst/>
          </a:prstGeom>
        </p:spPr>
        <p:txBody>
          <a:bodyPr vert="horz" lIns="91440" tIns="45720" rIns="91440" bIns="45720" rtlCol="0" anchor="ctr"/>
          <a:lstStyle>
            <a:lvl1pPr algn="r">
              <a:defRPr sz="2835">
                <a:solidFill>
                  <a:schemeClr val="tx1">
                    <a:tint val="75000"/>
                  </a:schemeClr>
                </a:solidFill>
              </a:defRPr>
            </a:lvl1pPr>
          </a:lstStyle>
          <a:p>
            <a:fld id="{0FB779BE-F3B3-4E2C-8814-F4F0AEDB017C}" type="slidenum">
              <a:rPr lang="es-CO" smtClean="0"/>
              <a:pPr/>
              <a:t>‹Nº›</a:t>
            </a:fld>
            <a:endParaRPr lang="es-CO"/>
          </a:p>
        </p:txBody>
      </p:sp>
    </p:spTree>
    <p:extLst>
      <p:ext uri="{BB962C8B-B14F-4D97-AF65-F5344CB8AC3E}">
        <p14:creationId xmlns:p14="http://schemas.microsoft.com/office/powerpoint/2010/main" val="773780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mrojas@ins.gov.co" TargetMode="External"/><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jpe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hyperlink" Target="mailto:lprieto@ins.gov.co" TargetMode="External"/><Relationship Id="rId4" Type="http://schemas.openxmlformats.org/officeDocument/2006/relationships/image" Target="../media/image3.png"/><Relationship Id="rId9" Type="http://schemas.openxmlformats.org/officeDocument/2006/relationships/hyperlink" Target="mailto:arodriguezg@ins.gov.co"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20487" y="8928179"/>
            <a:ext cx="6106885" cy="1208602"/>
          </a:xfrm>
          <a:solidFill>
            <a:srgbClr val="92D050"/>
          </a:solidFill>
          <a:ln w="12700">
            <a:solidFill>
              <a:schemeClr val="tx1"/>
            </a:solidFill>
          </a:ln>
        </p:spPr>
        <p:txBody>
          <a:bodyPr anchor="ctr">
            <a:normAutofit/>
          </a:bodyPr>
          <a:lstStyle/>
          <a:p>
            <a:r>
              <a:rPr lang="es-CO" sz="6600" b="1" dirty="0" smtClean="0"/>
              <a:t>RESUMEN</a:t>
            </a:r>
            <a:endParaRPr lang="es-CO" sz="6600" b="1" dirty="0"/>
          </a:p>
        </p:txBody>
      </p:sp>
      <p:sp>
        <p:nvSpPr>
          <p:cNvPr id="5" name="Subtítulo 2"/>
          <p:cNvSpPr txBox="1">
            <a:spLocks/>
          </p:cNvSpPr>
          <p:nvPr/>
        </p:nvSpPr>
        <p:spPr>
          <a:xfrm>
            <a:off x="6988629" y="8928179"/>
            <a:ext cx="7968341" cy="1208602"/>
          </a:xfrm>
          <a:prstGeom prst="rect">
            <a:avLst/>
          </a:prstGeom>
          <a:solidFill>
            <a:schemeClr val="accent2">
              <a:lumMod val="60000"/>
              <a:lumOff val="40000"/>
            </a:schemeClr>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RESULTADOS</a:t>
            </a:r>
            <a:endParaRPr lang="es-CO" sz="6600" b="1" dirty="0"/>
          </a:p>
        </p:txBody>
      </p:sp>
      <p:sp>
        <p:nvSpPr>
          <p:cNvPr id="6" name="Subtítulo 2"/>
          <p:cNvSpPr txBox="1">
            <a:spLocks/>
          </p:cNvSpPr>
          <p:nvPr/>
        </p:nvSpPr>
        <p:spPr>
          <a:xfrm>
            <a:off x="15185571" y="8928179"/>
            <a:ext cx="5747658"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CONCLUSIONES</a:t>
            </a:r>
            <a:endParaRPr lang="es-CO" sz="6600" b="1" dirty="0"/>
          </a:p>
        </p:txBody>
      </p:sp>
      <p:sp>
        <p:nvSpPr>
          <p:cNvPr id="9" name="Subtítulo 2"/>
          <p:cNvSpPr txBox="1">
            <a:spLocks/>
          </p:cNvSpPr>
          <p:nvPr/>
        </p:nvSpPr>
        <p:spPr>
          <a:xfrm>
            <a:off x="658587" y="10300067"/>
            <a:ext cx="6074227" cy="4292233"/>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2200" dirty="0" smtClean="0"/>
              <a:t>La utilización de equipos de laboratorio en el INSTITUTO NACIONAL DE SALUD (INS), contribuye al desarrollo de investigaciones de vigilancia y seguridad sanitaria, producción de insumos biológicos y actúa como laboratorio nacional de referencia, contribuyendo a la protección de la salud a nivel nacional. La gestión metrológica implementada por las diferentes dependencias del INS garantiza la efectividad de los procesos de adquisición, mantenimiento, confirmación metrológica y control de los procesos que aportan de manera significativa en los métodos de ensayo y la preservación de los bienes tecnológicos destinados para los laboratorios.</a:t>
            </a:r>
          </a:p>
        </p:txBody>
      </p:sp>
      <p:sp>
        <p:nvSpPr>
          <p:cNvPr id="10" name="Subtítulo 2"/>
          <p:cNvSpPr txBox="1">
            <a:spLocks/>
          </p:cNvSpPr>
          <p:nvPr/>
        </p:nvSpPr>
        <p:spPr>
          <a:xfrm>
            <a:off x="6988629" y="10398036"/>
            <a:ext cx="7968341" cy="23796714"/>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000" dirty="0" smtClean="0"/>
              <a:t> </a:t>
            </a:r>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b="1" dirty="0" smtClean="0"/>
          </a:p>
          <a:p>
            <a:endParaRPr lang="es-CO" sz="2000" dirty="0" smtClean="0"/>
          </a:p>
          <a:p>
            <a:endParaRPr lang="es-CO" sz="2000" dirty="0" smtClean="0"/>
          </a:p>
          <a:p>
            <a:pPr marL="85725" lvl="1"/>
            <a:endParaRPr lang="es-CO" sz="2000" dirty="0" smtClean="0"/>
          </a:p>
          <a:p>
            <a:pPr marL="85725" lvl="1"/>
            <a:endParaRPr lang="es-CO" sz="2000" dirty="0" smtClean="0"/>
          </a:p>
          <a:p>
            <a:pPr marL="85725" lvl="1"/>
            <a:endParaRPr lang="es-CO" sz="2000" dirty="0" smtClean="0"/>
          </a:p>
          <a:p>
            <a:endParaRPr lang="es-CO" sz="2000" dirty="0"/>
          </a:p>
        </p:txBody>
      </p:sp>
      <p:sp>
        <p:nvSpPr>
          <p:cNvPr id="11" name="Subtítulo 2"/>
          <p:cNvSpPr txBox="1">
            <a:spLocks/>
          </p:cNvSpPr>
          <p:nvPr/>
        </p:nvSpPr>
        <p:spPr>
          <a:xfrm>
            <a:off x="15218228" y="10398036"/>
            <a:ext cx="5747658" cy="7127963"/>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1800" dirty="0" smtClean="0"/>
              <a:t>La metrología juega un papel importante en las organizaciones, ya que confiere a sus mediciones confiabilidad  al momento de reportar resultados de los métodos de ensayo desarrollados. Es necesario contar con un plan Metrológico que garantice que todo equipo involucrado en la generación de resultados se encuentre apto para su uso.</a:t>
            </a:r>
          </a:p>
          <a:p>
            <a:pPr algn="just"/>
            <a:r>
              <a:rPr lang="es-CO" sz="1800" dirty="0" smtClean="0"/>
              <a:t>Con la apropiada implementación del programa de aseguramiento metrológico que establece parámetros de control para los equipos involucrados directamente en un método, garantizando la confiabilidad de los resultados y que se establezcan los intervalos apropiados para la ejecución de las intervenciones requeridas de acuerdo a factores como el uso, requerimientos de fábrica, criterios orientativos a nivel internacional, necesidades del método de ensayo, y según el comportamiento metrológico de los equipos a lo largo de su uso, optimizando así los recursos. </a:t>
            </a:r>
          </a:p>
          <a:p>
            <a:pPr algn="just"/>
            <a:r>
              <a:rPr lang="es-CO" sz="1800" dirty="0" smtClean="0"/>
              <a:t>Se logró la formulación y articulación de un plan metrológico que permitió: 1. Conocimiento de las magnitudes a controlar en los equipos, 2. Identificación unívoca de los equipos, 3. Contratación de servicios de intervenciones metrológicas de forma ininterrumpida y adecuada, 4. Adquisición de equipos, garantizando que las especificaciones técnicas estén en coherencia con el método de ensayo a desarrollar.</a:t>
            </a:r>
          </a:p>
        </p:txBody>
      </p:sp>
      <p:sp>
        <p:nvSpPr>
          <p:cNvPr id="12" name="Subtítulo 2"/>
          <p:cNvSpPr txBox="1">
            <a:spLocks/>
          </p:cNvSpPr>
          <p:nvPr/>
        </p:nvSpPr>
        <p:spPr>
          <a:xfrm>
            <a:off x="3635827" y="437411"/>
            <a:ext cx="13930327" cy="3493858"/>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000" b="1" dirty="0"/>
              <a:t>EXPERIENCIA EXITOSA EN GESTIÓN METROLÓGICA EN LA DIRECCIÓN REDES EN SALUD PÚBLICA DEL INS</a:t>
            </a:r>
            <a:endParaRPr lang="es-ES" sz="6000" dirty="0"/>
          </a:p>
          <a:p>
            <a:endParaRPr lang="es-CO" sz="6600" b="1" dirty="0"/>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300" y="1740830"/>
            <a:ext cx="2491413" cy="6819560"/>
          </a:xfrm>
          <a:prstGeom prst="rect">
            <a:avLst/>
          </a:prstGeom>
        </p:spPr>
      </p:pic>
      <p:pic>
        <p:nvPicPr>
          <p:cNvPr id="18" name="Imagen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7063" y="4681533"/>
            <a:ext cx="2902279" cy="1062382"/>
          </a:xfrm>
          <a:prstGeom prst="rect">
            <a:avLst/>
          </a:prstGeom>
          <a:ln w="12700">
            <a:solidFill>
              <a:schemeClr val="tx1"/>
            </a:solidFill>
          </a:ln>
        </p:spPr>
      </p:pic>
      <p:pic>
        <p:nvPicPr>
          <p:cNvPr id="20" name="Imagen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97047" y="4681533"/>
            <a:ext cx="2984589" cy="1066396"/>
          </a:xfrm>
          <a:prstGeom prst="rect">
            <a:avLst/>
          </a:prstGeom>
          <a:ln w="12700">
            <a:solidFill>
              <a:schemeClr val="tx1"/>
            </a:solidFill>
          </a:ln>
        </p:spPr>
      </p:pic>
      <p:pic>
        <p:nvPicPr>
          <p:cNvPr id="21" name="Imagen 20"/>
          <p:cNvPicPr>
            <a:picLocks noChangeAspect="1"/>
          </p:cNvPicPr>
          <p:nvPr/>
        </p:nvPicPr>
        <p:blipFill>
          <a:blip r:embed="rId5" cstate="print"/>
          <a:stretch>
            <a:fillRect/>
          </a:stretch>
        </p:blipFill>
        <p:spPr>
          <a:xfrm>
            <a:off x="13014681" y="3917446"/>
            <a:ext cx="4253161" cy="1953922"/>
          </a:xfrm>
          <a:prstGeom prst="rect">
            <a:avLst/>
          </a:prstGeom>
        </p:spPr>
      </p:pic>
      <p:sp>
        <p:nvSpPr>
          <p:cNvPr id="23" name="Subtítulo 2"/>
          <p:cNvSpPr txBox="1">
            <a:spLocks/>
          </p:cNvSpPr>
          <p:nvPr/>
        </p:nvSpPr>
        <p:spPr>
          <a:xfrm>
            <a:off x="5657850" y="6305569"/>
            <a:ext cx="9334499" cy="960676"/>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800" dirty="0" smtClean="0"/>
              <a:t>J. Marcela Rojas M. – </a:t>
            </a:r>
            <a:r>
              <a:rPr lang="es-CO" sz="2800" dirty="0" err="1" smtClean="0"/>
              <a:t>Angie</a:t>
            </a:r>
            <a:r>
              <a:rPr lang="es-CO" sz="2800" dirty="0" smtClean="0"/>
              <a:t> P. Rodríguez G. – </a:t>
            </a:r>
            <a:r>
              <a:rPr lang="es-CO" sz="2800" dirty="0" err="1" smtClean="0"/>
              <a:t>Lynda</a:t>
            </a:r>
            <a:r>
              <a:rPr lang="es-CO" sz="2800" dirty="0" smtClean="0"/>
              <a:t> P. Prieto N.</a:t>
            </a:r>
            <a:endParaRPr lang="es-CO" sz="2800" dirty="0"/>
          </a:p>
        </p:txBody>
      </p:sp>
      <p:sp>
        <p:nvSpPr>
          <p:cNvPr id="24" name="Subtítulo 2"/>
          <p:cNvSpPr txBox="1">
            <a:spLocks/>
          </p:cNvSpPr>
          <p:nvPr/>
        </p:nvSpPr>
        <p:spPr>
          <a:xfrm>
            <a:off x="4407746" y="7599714"/>
            <a:ext cx="12011102" cy="960676"/>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800" dirty="0" smtClean="0"/>
              <a:t>Instituto Nacional de Salud</a:t>
            </a:r>
            <a:endParaRPr lang="es-CO" sz="2800" dirty="0"/>
          </a:p>
        </p:txBody>
      </p:sp>
      <p:sp>
        <p:nvSpPr>
          <p:cNvPr id="25" name="Subtítulo 2"/>
          <p:cNvSpPr txBox="1">
            <a:spLocks/>
          </p:cNvSpPr>
          <p:nvPr/>
        </p:nvSpPr>
        <p:spPr>
          <a:xfrm>
            <a:off x="639535" y="14779137"/>
            <a:ext cx="6106885"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INTRODUCCION</a:t>
            </a:r>
            <a:endParaRPr lang="es-CO" sz="6600" b="1" dirty="0"/>
          </a:p>
        </p:txBody>
      </p:sp>
      <p:sp>
        <p:nvSpPr>
          <p:cNvPr id="26" name="Subtítulo 2"/>
          <p:cNvSpPr txBox="1">
            <a:spLocks/>
          </p:cNvSpPr>
          <p:nvPr/>
        </p:nvSpPr>
        <p:spPr>
          <a:xfrm>
            <a:off x="15185571" y="17666694"/>
            <a:ext cx="5774338"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BIBLIOGRAFIA</a:t>
            </a:r>
            <a:endParaRPr lang="es-CO" sz="6600" b="1" dirty="0"/>
          </a:p>
        </p:txBody>
      </p:sp>
      <p:sp>
        <p:nvSpPr>
          <p:cNvPr id="27" name="Subtítulo 2"/>
          <p:cNvSpPr txBox="1">
            <a:spLocks/>
          </p:cNvSpPr>
          <p:nvPr/>
        </p:nvSpPr>
        <p:spPr>
          <a:xfrm>
            <a:off x="620485" y="16135350"/>
            <a:ext cx="6106885" cy="7029450"/>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2200" dirty="0" smtClean="0"/>
              <a:t>Los Laboratorios Nacionales de Referencia realizan ensayos de diagnóstico de eventos de interés en salud pública, por lo que la confianza en sus datos resulta relevante para la toma de decisiones para la vigilancia desde el Laboratorio.</a:t>
            </a:r>
          </a:p>
          <a:p>
            <a:pPr algn="just"/>
            <a:r>
              <a:rPr lang="es-CO" sz="2200" dirty="0" smtClean="0"/>
              <a:t>Para garantizar los resultados de un método de ensayo es necesario contar con equipos confiables que cumplan con las características metrológicas requeridas. La implementación de un sistema de gestión metrológica cobra relevancia en el marco de los SGC implementados por la Entidad.</a:t>
            </a:r>
          </a:p>
          <a:p>
            <a:pPr algn="just"/>
            <a:r>
              <a:rPr lang="es-CO" sz="2200" dirty="0" smtClean="0"/>
              <a:t>Como parte del fortalecimiento de la gestión implementada durante los últimos tres (3) años,  se ha trabajado en el establecimiento de las características técnicas, las necesidades establecidas por los tipos de ensayos y equipos con los que cuenta los laboratorios, con el fin de garantizar que la adquisición de cada uno, se realiza bajo parámetros y criterios que soportan la necesidad real de un método de ensayo de diagnóstico.</a:t>
            </a:r>
            <a:endParaRPr lang="es-CO" sz="2200" dirty="0"/>
          </a:p>
        </p:txBody>
      </p:sp>
      <p:sp>
        <p:nvSpPr>
          <p:cNvPr id="28" name="Subtítulo 2"/>
          <p:cNvSpPr txBox="1">
            <a:spLocks/>
          </p:cNvSpPr>
          <p:nvPr/>
        </p:nvSpPr>
        <p:spPr>
          <a:xfrm>
            <a:off x="582385" y="23252700"/>
            <a:ext cx="6106885" cy="1208602"/>
          </a:xfrm>
          <a:prstGeom prst="rect">
            <a:avLst/>
          </a:prstGeom>
          <a:solidFill>
            <a:srgbClr val="92D050"/>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6600" b="1" dirty="0" smtClean="0"/>
              <a:t>METODOLOGIA</a:t>
            </a:r>
            <a:endParaRPr lang="es-CO" sz="6600" b="1" dirty="0"/>
          </a:p>
        </p:txBody>
      </p:sp>
      <p:sp>
        <p:nvSpPr>
          <p:cNvPr id="29" name="Subtítulo 2"/>
          <p:cNvSpPr txBox="1">
            <a:spLocks/>
          </p:cNvSpPr>
          <p:nvPr/>
        </p:nvSpPr>
        <p:spPr>
          <a:xfrm>
            <a:off x="563336" y="24555450"/>
            <a:ext cx="6106885" cy="9639300"/>
          </a:xfrm>
          <a:prstGeom prst="rect">
            <a:avLst/>
          </a:prstGeom>
          <a:solidFill>
            <a:schemeClr val="bg1"/>
          </a:solidFill>
          <a:ln w="12700">
            <a:solidFill>
              <a:schemeClr val="tx1"/>
            </a:solidFill>
          </a:ln>
        </p:spPr>
        <p:txBody>
          <a:bodyPr vert="horz" lIns="91440" tIns="45720" rIns="91440" bIns="45720" rtlCol="0" anchor="ctr">
            <a:no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lvl="1" algn="just"/>
            <a:endParaRPr lang="es-CO" sz="2100" b="1" dirty="0" smtClean="0"/>
          </a:p>
          <a:p>
            <a:pPr lvl="1" algn="just"/>
            <a:endParaRPr lang="es-CO" sz="2100" b="1" dirty="0" smtClean="0"/>
          </a:p>
          <a:p>
            <a:pPr lvl="1" algn="just"/>
            <a:endParaRPr lang="es-CO" sz="2100" b="1" dirty="0" smtClean="0"/>
          </a:p>
          <a:p>
            <a:pPr marL="0" lvl="1" algn="just"/>
            <a:r>
              <a:rPr lang="es-CO" sz="2100" b="1" dirty="0" smtClean="0"/>
              <a:t>Diagnóstico</a:t>
            </a:r>
            <a:r>
              <a:rPr lang="es-CO" sz="2100" dirty="0" smtClean="0"/>
              <a:t>: Formulación y levantamiento de información, con el fin de recopilar datos acerca de los tipos de equipos que hacían parte de la planta existente, cantidad y estado funcional, teniendo en cuenta el histórico de las intervenciones metrológicas realizadas con su documentación de soporte.</a:t>
            </a:r>
          </a:p>
          <a:p>
            <a:pPr algn="just"/>
            <a:r>
              <a:rPr lang="es-CO" sz="2100" b="1" dirty="0" smtClean="0"/>
              <a:t>Estructuración y formulación de un Plan metrológico</a:t>
            </a:r>
            <a:r>
              <a:rPr lang="es-CO" sz="2100" dirty="0" smtClean="0"/>
              <a:t>: A partir de las necesidades identificadas en el diagnóstico, se desarrolló una propuesta y proyección de las intervenciones metrológicas aplicables a cada equipo para los laboratorios de referencia.</a:t>
            </a:r>
          </a:p>
          <a:p>
            <a:pPr algn="just"/>
            <a:r>
              <a:rPr lang="es-CO" sz="2100" b="1" dirty="0" smtClean="0"/>
              <a:t>Implementación y Seguimiento:  </a:t>
            </a:r>
            <a:r>
              <a:rPr lang="es-CO" sz="2100" dirty="0" smtClean="0"/>
              <a:t>Con los resultados del diagnóstico se logró establecer criterios de priorización, que permitieran la optimización de recursos y el abordaje de las intervenciones de acuerdo a la criticidad e impacto. Se realizó seguimiento permanente al plan metrológico y a su ejecución, tomando las medidas de ajuste y mejora, para la optimización de la planificación y de la inversión de recursos.</a:t>
            </a:r>
          </a:p>
          <a:p>
            <a:pPr algn="just"/>
            <a:r>
              <a:rPr lang="es-CO" sz="2100" b="1" dirty="0" smtClean="0"/>
              <a:t>Mejora continua: </a:t>
            </a:r>
            <a:r>
              <a:rPr lang="es-CO" sz="2100" dirty="0" smtClean="0"/>
              <a:t>Durante la ejecución, se identificaron oportunidades de mejora que permitieron optimizar y ajustar desde las condiciones contractuales hasta la ejecución y entrega de los informes que evidencian cada intervención metrológica (informes de servicio técnico, calibración, entre otros). A su vez, se desarrolló un diagrama de flujo del proceso de gestión metrológica, en donde se incluyeron actividades y actores en cada una de las etapas de la vida útil de un equipo en el INS.</a:t>
            </a:r>
          </a:p>
          <a:p>
            <a:r>
              <a:rPr lang="es-CO" sz="2100" dirty="0" smtClean="0"/>
              <a:t> </a:t>
            </a:r>
          </a:p>
          <a:p>
            <a:endParaRPr lang="es-CO" sz="2100" dirty="0"/>
          </a:p>
        </p:txBody>
      </p:sp>
      <p:sp>
        <p:nvSpPr>
          <p:cNvPr id="30" name="Subtítulo 2"/>
          <p:cNvSpPr txBox="1">
            <a:spLocks/>
          </p:cNvSpPr>
          <p:nvPr/>
        </p:nvSpPr>
        <p:spPr>
          <a:xfrm>
            <a:off x="15179593" y="19011900"/>
            <a:ext cx="5780315" cy="13392150"/>
          </a:xfrm>
          <a:prstGeom prst="rect">
            <a:avLst/>
          </a:prstGeom>
          <a:solidFill>
            <a:schemeClr val="bg1"/>
          </a:solidFill>
          <a:ln w="12700">
            <a:solidFill>
              <a:schemeClr val="tx1"/>
            </a:solidFill>
          </a:ln>
        </p:spPr>
        <p:txBody>
          <a:bodyPr vert="horz" lIns="91440" tIns="45720" rIns="91440" bIns="45720" rtlCol="0" anchor="ctr">
            <a:normAutofit/>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pPr algn="just"/>
            <a:r>
              <a:rPr lang="es-CO" sz="2000" dirty="0" smtClean="0"/>
              <a:t>[1]. PERDOMO </a:t>
            </a:r>
            <a:r>
              <a:rPr lang="es-CO" sz="2000" dirty="0" err="1" smtClean="0"/>
              <a:t>Ch.</a:t>
            </a:r>
            <a:r>
              <a:rPr lang="es-CO" sz="2000" dirty="0" smtClean="0"/>
              <a:t>, </a:t>
            </a:r>
            <a:r>
              <a:rPr lang="es-CO" sz="2000" dirty="0" err="1" smtClean="0"/>
              <a:t>Wilder</a:t>
            </a:r>
            <a:r>
              <a:rPr lang="es-CO" sz="2000" dirty="0" smtClean="0"/>
              <a:t>; GIRALDO, Juan Camilo; BEDOYA, Nelson; MONTOYA, Diana María; PALACIO, Jairo Alonso; SISTEMA DE INFORMACIÓN MÓVIL PARA LA GESTIÓN METROLÓGICA, REVISTA VÍNCULOS Vol. 10. Número 1. 3 de febrero de 2013. P.4.</a:t>
            </a:r>
          </a:p>
          <a:p>
            <a:pPr algn="just"/>
            <a:r>
              <a:rPr lang="es-ES" sz="2000" dirty="0" smtClean="0"/>
              <a:t>[2]. </a:t>
            </a:r>
            <a:r>
              <a:rPr lang="es-CO" sz="2000" dirty="0" smtClean="0"/>
              <a:t>ROJAS; Jenny Marcela; RODRIGUEZ, </a:t>
            </a:r>
            <a:r>
              <a:rPr lang="es-CO" sz="2000" dirty="0" err="1" smtClean="0"/>
              <a:t>Angie</a:t>
            </a:r>
            <a:r>
              <a:rPr lang="es-CO" sz="2000" dirty="0" smtClean="0"/>
              <a:t> Paola; et al, Ingeniera Biomédica. Gestión y Aseguramiento de calidad analítico para laboratorios clínicos. Capítulo, Aseguramiento Metrológico. Instituto Nacional de Salud. ISBN 978-958-13-0168-3 Bogotá D.C 2014</a:t>
            </a:r>
          </a:p>
          <a:p>
            <a:pPr algn="just"/>
            <a:r>
              <a:rPr lang="es-ES" sz="2000" dirty="0" smtClean="0"/>
              <a:t>[3].  COLOMBIA 2005. Norma Técnica Colombiana NTC-ISO/IEC 17025. Requisitos Generales para la competencia de los Laboratorios de ensayo y calibración.  ICONTEC. Octubre 26 de 2005</a:t>
            </a:r>
            <a:endParaRPr lang="es-CO" sz="2000" dirty="0" smtClean="0"/>
          </a:p>
          <a:p>
            <a:pPr algn="just"/>
            <a:r>
              <a:rPr lang="es-CO" sz="2000" dirty="0" smtClean="0"/>
              <a:t>[4].  Taller Nacional de Actualización para el Fortalecimiento de la Calidad en la Red Nacional de Laboratorios, Presentación </a:t>
            </a:r>
            <a:r>
              <a:rPr lang="es-CO" sz="2000" dirty="0" err="1" smtClean="0"/>
              <a:t>Power</a:t>
            </a:r>
            <a:r>
              <a:rPr lang="es-CO" sz="2000" dirty="0" smtClean="0"/>
              <a:t> Point. Gestión Metrológica en Laboratorios de Salud Pública. Dirección Redes en Salud Pública – Subdirección Gestión de Calidad de Laboratorios de salud Pública. </a:t>
            </a:r>
            <a:r>
              <a:rPr lang="en-US" sz="2000" dirty="0" smtClean="0"/>
              <a:t>2013-10-04</a:t>
            </a:r>
            <a:endParaRPr lang="es-CO" sz="2000" dirty="0" smtClean="0"/>
          </a:p>
          <a:p>
            <a:pPr algn="just"/>
            <a:r>
              <a:rPr lang="es-CO" sz="2000" dirty="0" smtClean="0"/>
              <a:t>[5] ESPAÑA. JCGM 200:2012. Vocabulario Internacional de Metrología Conceptos fundamentales y generales y términos asociados (VIM). Centro Español de Metrología. 3ª edición en español.2012</a:t>
            </a:r>
          </a:p>
          <a:p>
            <a:pPr algn="just"/>
            <a:r>
              <a:rPr lang="es-ES" sz="2000" dirty="0" smtClean="0"/>
              <a:t>[6]. COLOMBIA 2003. Norma Técnica Colombiana NTC-ISO 10012. Sistemas de Gestión de la Medición. Requisitos para los procesos de medición y los equipos de medición. ICONTEC. Junio 26 de 2003.</a:t>
            </a:r>
            <a:endParaRPr lang="es-CO" sz="2000" dirty="0" smtClean="0"/>
          </a:p>
          <a:p>
            <a:pPr algn="just"/>
            <a:r>
              <a:rPr lang="es-CO" sz="2000" dirty="0" smtClean="0"/>
              <a:t>[7].  NORMA INTERNACIONAL. Sistemas de gestión de la calidad- Requisitos (traducción certificada). ISO 9001. 2000. 42 p </a:t>
            </a:r>
          </a:p>
          <a:p>
            <a:pPr algn="just"/>
            <a:r>
              <a:rPr lang="es-CO" sz="2000" dirty="0" smtClean="0"/>
              <a:t>[8].  Washington D.C., 2005. Organización Panamericana de la Salud. ISBN 92 75 32594 4. Washington, D.C.: OPS, © 2005.  Curso de Gestión de Calidad para Laboratorios. Guía del curso. </a:t>
            </a:r>
            <a:r>
              <a:rPr lang="en-US" sz="2000" dirty="0" err="1" smtClean="0"/>
              <a:t>Documentos</a:t>
            </a:r>
            <a:r>
              <a:rPr lang="en-US" sz="2000" dirty="0" smtClean="0"/>
              <a:t> </a:t>
            </a:r>
            <a:r>
              <a:rPr lang="en-US" sz="2000" dirty="0" err="1" smtClean="0"/>
              <a:t>técnicos</a:t>
            </a:r>
            <a:r>
              <a:rPr lang="en-US" sz="2000" dirty="0" smtClean="0"/>
              <a:t>. </a:t>
            </a:r>
            <a:r>
              <a:rPr lang="en-US" sz="2000" dirty="0" err="1" smtClean="0"/>
              <a:t>Políticas</a:t>
            </a:r>
            <a:r>
              <a:rPr lang="en-US" sz="2000" dirty="0" smtClean="0"/>
              <a:t> y </a:t>
            </a:r>
            <a:r>
              <a:rPr lang="en-US" sz="2000" dirty="0" err="1" smtClean="0"/>
              <a:t>Regulación</a:t>
            </a:r>
            <a:r>
              <a:rPr lang="en-US" sz="2000" dirty="0" smtClean="0"/>
              <a:t>. pp 440-464. </a:t>
            </a:r>
            <a:r>
              <a:rPr lang="en-US" sz="2000" dirty="0" err="1" smtClean="0"/>
              <a:t>Módulo</a:t>
            </a:r>
            <a:r>
              <a:rPr lang="en-US" sz="2000" dirty="0" smtClean="0"/>
              <a:t> 3.</a:t>
            </a:r>
            <a:endParaRPr lang="es-CO" sz="2000" dirty="0"/>
          </a:p>
        </p:txBody>
      </p:sp>
      <p:pic>
        <p:nvPicPr>
          <p:cNvPr id="33" name="Imagen 32"/>
          <p:cNvPicPr>
            <a:picLocks noChangeAspect="1"/>
          </p:cNvPicPr>
          <p:nvPr/>
        </p:nvPicPr>
        <p:blipFill>
          <a:blip r:embed="rId6" cstate="print"/>
          <a:stretch>
            <a:fillRect/>
          </a:stretch>
        </p:blipFill>
        <p:spPr>
          <a:xfrm>
            <a:off x="718457" y="34219720"/>
            <a:ext cx="20214771" cy="1403078"/>
          </a:xfrm>
          <a:prstGeom prst="rect">
            <a:avLst/>
          </a:prstGeom>
        </p:spPr>
      </p:pic>
      <p:pic>
        <p:nvPicPr>
          <p:cNvPr id="34" name="Imagen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8409" y="4681533"/>
            <a:ext cx="3000948" cy="1072589"/>
          </a:xfrm>
          <a:prstGeom prst="rect">
            <a:avLst/>
          </a:prstGeom>
          <a:ln w="12700">
            <a:solidFill>
              <a:schemeClr val="tx1"/>
            </a:solidFill>
          </a:ln>
        </p:spPr>
      </p:pic>
      <p:sp>
        <p:nvSpPr>
          <p:cNvPr id="35" name="Subtítulo 2"/>
          <p:cNvSpPr txBox="1">
            <a:spLocks/>
          </p:cNvSpPr>
          <p:nvPr/>
        </p:nvSpPr>
        <p:spPr>
          <a:xfrm>
            <a:off x="15467243" y="32499300"/>
            <a:ext cx="5012232" cy="1696197"/>
          </a:xfrm>
          <a:prstGeom prst="rect">
            <a:avLst/>
          </a:prstGeom>
          <a:solidFill>
            <a:schemeClr val="bg1"/>
          </a:solidFill>
          <a:ln w="12700">
            <a:solidFill>
              <a:schemeClr val="tx1"/>
            </a:solidFill>
          </a:ln>
        </p:spPr>
        <p:txBody>
          <a:bodyPr vert="horz" lIns="91440" tIns="45720" rIns="91440" bIns="45720" rtlCol="0" anchor="ctr">
            <a:normAutofit lnSpcReduction="10000"/>
          </a:bodyPr>
          <a:lstStyle>
            <a:lvl1pPr marL="0" indent="0" algn="ctr" defTabSz="2159996" rtl="0" eaLnBrk="1" latinLnBrk="0" hangingPunct="1">
              <a:lnSpc>
                <a:spcPct val="90000"/>
              </a:lnSpc>
              <a:spcBef>
                <a:spcPts val="2362"/>
              </a:spcBef>
              <a:buFont typeface="Arial" panose="020B0604020202020204" pitchFamily="34" charset="0"/>
              <a:buNone/>
              <a:defRPr sz="5669" kern="1200">
                <a:solidFill>
                  <a:schemeClr val="tx1"/>
                </a:solidFill>
                <a:latin typeface="+mn-lt"/>
                <a:ea typeface="+mn-ea"/>
                <a:cs typeface="+mn-cs"/>
              </a:defRPr>
            </a:lvl1pPr>
            <a:lvl2pPr marL="1079998" indent="0" algn="ctr" defTabSz="2159996" rtl="0" eaLnBrk="1" latinLnBrk="0" hangingPunct="1">
              <a:lnSpc>
                <a:spcPct val="90000"/>
              </a:lnSpc>
              <a:spcBef>
                <a:spcPts val="1181"/>
              </a:spcBef>
              <a:buFont typeface="Arial" panose="020B0604020202020204" pitchFamily="34" charset="0"/>
              <a:buNone/>
              <a:defRPr sz="4724" kern="1200">
                <a:solidFill>
                  <a:schemeClr val="tx1"/>
                </a:solidFill>
                <a:latin typeface="+mn-lt"/>
                <a:ea typeface="+mn-ea"/>
                <a:cs typeface="+mn-cs"/>
              </a:defRPr>
            </a:lvl2pPr>
            <a:lvl3pPr marL="2159996" indent="0" algn="ctr" defTabSz="2159996" rtl="0" eaLnBrk="1" latinLnBrk="0" hangingPunct="1">
              <a:lnSpc>
                <a:spcPct val="90000"/>
              </a:lnSpc>
              <a:spcBef>
                <a:spcPts val="1181"/>
              </a:spcBef>
              <a:buFont typeface="Arial" panose="020B0604020202020204" pitchFamily="34" charset="0"/>
              <a:buNone/>
              <a:defRPr sz="4252" kern="1200">
                <a:solidFill>
                  <a:schemeClr val="tx1"/>
                </a:solidFill>
                <a:latin typeface="+mn-lt"/>
                <a:ea typeface="+mn-ea"/>
                <a:cs typeface="+mn-cs"/>
              </a:defRPr>
            </a:lvl3pPr>
            <a:lvl4pPr marL="3239994"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4pPr>
            <a:lvl5pPr marL="4319991"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5pPr>
            <a:lvl6pPr marL="5399989"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6pPr>
            <a:lvl7pPr marL="6479987"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7pPr>
            <a:lvl8pPr marL="7559985"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8pPr>
            <a:lvl9pPr marL="8639983" indent="0" algn="ctr" defTabSz="2159996" rtl="0" eaLnBrk="1" latinLnBrk="0" hangingPunct="1">
              <a:lnSpc>
                <a:spcPct val="90000"/>
              </a:lnSpc>
              <a:spcBef>
                <a:spcPts val="1181"/>
              </a:spcBef>
              <a:buFont typeface="Arial" panose="020B0604020202020204" pitchFamily="34" charset="0"/>
              <a:buNone/>
              <a:defRPr sz="3780" kern="1200">
                <a:solidFill>
                  <a:schemeClr val="tx1"/>
                </a:solidFill>
                <a:latin typeface="+mn-lt"/>
                <a:ea typeface="+mn-ea"/>
                <a:cs typeface="+mn-cs"/>
              </a:defRPr>
            </a:lvl9pPr>
          </a:lstStyle>
          <a:p>
            <a:r>
              <a:rPr lang="es-CO" sz="2400" dirty="0" smtClean="0"/>
              <a:t>Página Web: www.ins.gov.co</a:t>
            </a:r>
          </a:p>
          <a:p>
            <a:r>
              <a:rPr lang="es-CO" sz="2400" dirty="0" smtClean="0"/>
              <a:t>Email: </a:t>
            </a:r>
            <a:r>
              <a:rPr lang="es-CO" sz="2400" dirty="0" smtClean="0">
                <a:hlinkClick r:id="rId8"/>
              </a:rPr>
              <a:t>jmrojas@ins.gov.co</a:t>
            </a:r>
            <a:r>
              <a:rPr lang="es-CO" sz="2400" dirty="0" smtClean="0"/>
              <a:t> – </a:t>
            </a:r>
            <a:r>
              <a:rPr lang="es-CO" sz="2400" dirty="0" smtClean="0">
                <a:hlinkClick r:id="rId9"/>
              </a:rPr>
              <a:t>arodriguezg@ins.gov.co</a:t>
            </a:r>
            <a:r>
              <a:rPr lang="es-CO" sz="2400" dirty="0" smtClean="0"/>
              <a:t> – </a:t>
            </a:r>
            <a:r>
              <a:rPr lang="es-CO" sz="2400" dirty="0" smtClean="0">
                <a:hlinkClick r:id="rId10"/>
              </a:rPr>
              <a:t>lprieto@ins.gov.co</a:t>
            </a:r>
            <a:r>
              <a:rPr lang="es-CO" sz="2400" dirty="0" smtClean="0"/>
              <a:t> </a:t>
            </a:r>
            <a:endParaRPr lang="es-CO" sz="2400" dirty="0"/>
          </a:p>
        </p:txBody>
      </p:sp>
      <p:pic>
        <p:nvPicPr>
          <p:cNvPr id="1026" name="Picture 2" descr="E:\Descargas\logo ins.png"/>
          <p:cNvPicPr>
            <a:picLocks noChangeAspect="1" noChangeArrowheads="1"/>
          </p:cNvPicPr>
          <p:nvPr/>
        </p:nvPicPr>
        <p:blipFill>
          <a:blip r:embed="rId11" cstate="print"/>
          <a:srcRect l="5859" t="6435" r="6328" b="7323"/>
          <a:stretch>
            <a:fillRect/>
          </a:stretch>
        </p:blipFill>
        <p:spPr bwMode="auto">
          <a:xfrm>
            <a:off x="17566154" y="3429000"/>
            <a:ext cx="3690471" cy="3048000"/>
          </a:xfrm>
          <a:prstGeom prst="rect">
            <a:avLst/>
          </a:prstGeom>
          <a:noFill/>
        </p:spPr>
      </p:pic>
      <p:pic>
        <p:nvPicPr>
          <p:cNvPr id="1027" name="Picture 3"/>
          <p:cNvPicPr>
            <a:picLocks noChangeAspect="1" noChangeArrowheads="1"/>
          </p:cNvPicPr>
          <p:nvPr/>
        </p:nvPicPr>
        <p:blipFill>
          <a:blip r:embed="rId12" cstate="print"/>
          <a:srcRect l="9037" t="2173" r="10155" b="2090"/>
          <a:stretch>
            <a:fillRect/>
          </a:stretch>
        </p:blipFill>
        <p:spPr bwMode="auto">
          <a:xfrm>
            <a:off x="11861800" y="10426700"/>
            <a:ext cx="2921000" cy="3006196"/>
          </a:xfrm>
          <a:prstGeom prst="rect">
            <a:avLst/>
          </a:prstGeom>
          <a:noFill/>
          <a:ln w="9525">
            <a:noFill/>
            <a:miter lim="800000"/>
            <a:headEnd/>
            <a:tailEnd/>
          </a:ln>
        </p:spPr>
      </p:pic>
      <p:pic>
        <p:nvPicPr>
          <p:cNvPr id="1028" name="Picture 4"/>
          <p:cNvPicPr>
            <a:picLocks noChangeAspect="1" noChangeArrowheads="1"/>
          </p:cNvPicPr>
          <p:nvPr/>
        </p:nvPicPr>
        <p:blipFill>
          <a:blip r:embed="rId13" cstate="print"/>
          <a:srcRect l="1824" t="3649" r="8620" b="3649"/>
          <a:stretch>
            <a:fillRect/>
          </a:stretch>
        </p:blipFill>
        <p:spPr bwMode="auto">
          <a:xfrm>
            <a:off x="7023100" y="15430500"/>
            <a:ext cx="3975100" cy="2984500"/>
          </a:xfrm>
          <a:prstGeom prst="rect">
            <a:avLst/>
          </a:prstGeom>
          <a:noFill/>
          <a:ln w="9525">
            <a:noFill/>
            <a:miter lim="800000"/>
            <a:headEnd/>
            <a:tailEnd/>
          </a:ln>
        </p:spPr>
      </p:pic>
      <p:sp>
        <p:nvSpPr>
          <p:cNvPr id="39" name="38 CuadroTexto"/>
          <p:cNvSpPr txBox="1"/>
          <p:nvPr/>
        </p:nvSpPr>
        <p:spPr>
          <a:xfrm>
            <a:off x="7023100" y="10528301"/>
            <a:ext cx="4851400" cy="3170099"/>
          </a:xfrm>
          <a:prstGeom prst="rect">
            <a:avLst/>
          </a:prstGeom>
          <a:noFill/>
        </p:spPr>
        <p:txBody>
          <a:bodyPr wrap="square" rtlCol="0">
            <a:spAutoFit/>
          </a:bodyPr>
          <a:lstStyle/>
          <a:p>
            <a:pPr algn="just"/>
            <a:r>
              <a:rPr lang="es-CO" sz="2000" b="1" dirty="0" smtClean="0"/>
              <a:t>DOCUMENTACIÓN: </a:t>
            </a:r>
            <a:r>
              <a:rPr lang="es-CO" sz="2000" dirty="0" smtClean="0"/>
              <a:t>Para 2011 se evidencia la falta de documentación que soporta el detalle técnico para la trazabilidad y uso de los equipos de la DRSP.  En el grafico 1 se evidencia que solo el 30% contaba con documentación completa (Manual de uso, ficha técnica, hoja de vida, informes de intervenciones metrológicas, entre otros), y el 70% restante no contaba con dicha información. Una vez implementado el SGM</a:t>
            </a:r>
            <a:endParaRPr lang="es-CO" dirty="0"/>
          </a:p>
        </p:txBody>
      </p:sp>
      <p:sp>
        <p:nvSpPr>
          <p:cNvPr id="40" name="39 CuadroTexto"/>
          <p:cNvSpPr txBox="1"/>
          <p:nvPr/>
        </p:nvSpPr>
        <p:spPr>
          <a:xfrm>
            <a:off x="7023100" y="13589001"/>
            <a:ext cx="7658100" cy="1323439"/>
          </a:xfrm>
          <a:prstGeom prst="rect">
            <a:avLst/>
          </a:prstGeom>
          <a:noFill/>
        </p:spPr>
        <p:txBody>
          <a:bodyPr wrap="square" rtlCol="0">
            <a:spAutoFit/>
          </a:bodyPr>
          <a:lstStyle/>
          <a:p>
            <a:pPr algn="just"/>
            <a:r>
              <a:rPr lang="es-CO" sz="2000" dirty="0" smtClean="0"/>
              <a:t>(donde se contempló la capacitación que le permitió a los usuarios establecer la Importancia de los registros asociados a los equipos), a la fecha la DRSP cuenta con la documentación respectiva por alrededor del 98%.</a:t>
            </a:r>
            <a:endParaRPr lang="es-CO" sz="2000" dirty="0"/>
          </a:p>
        </p:txBody>
      </p:sp>
      <p:sp>
        <p:nvSpPr>
          <p:cNvPr id="41" name="40 CuadroTexto"/>
          <p:cNvSpPr txBox="1"/>
          <p:nvPr/>
        </p:nvSpPr>
        <p:spPr>
          <a:xfrm>
            <a:off x="10883900" y="15011400"/>
            <a:ext cx="4051300" cy="4093428"/>
          </a:xfrm>
          <a:prstGeom prst="rect">
            <a:avLst/>
          </a:prstGeom>
          <a:noFill/>
        </p:spPr>
        <p:txBody>
          <a:bodyPr wrap="square" rtlCol="0">
            <a:spAutoFit/>
          </a:bodyPr>
          <a:lstStyle/>
          <a:p>
            <a:pPr marL="85725" lvl="1" algn="just"/>
            <a:r>
              <a:rPr lang="es-CO" sz="2000" b="1" dirty="0" smtClean="0"/>
              <a:t>ESTADO FUNCIONAL DE LOS EQUIPOS: </a:t>
            </a:r>
            <a:r>
              <a:rPr lang="es-CO" sz="2000" dirty="0" smtClean="0"/>
              <a:t>Para el 2011 alrededor del 10% de los equipos se encontraba fuera de uso, sin embargo, no se tenía la certeza de que el 90% restante y que se encontraba en uso, estuviera cumpliendo los parámetros establecidos por fabricante y por los usuarios de los equipos usados en los métodos de ensayo. En el gráfico 2 se observa un incremento en el número de equipos activos en INS, y</a:t>
            </a:r>
            <a:endParaRPr lang="es-CO" dirty="0"/>
          </a:p>
        </p:txBody>
      </p:sp>
      <p:sp>
        <p:nvSpPr>
          <p:cNvPr id="42" name="41 CuadroTexto"/>
          <p:cNvSpPr txBox="1"/>
          <p:nvPr/>
        </p:nvSpPr>
        <p:spPr>
          <a:xfrm>
            <a:off x="7073900" y="18999200"/>
            <a:ext cx="7810500" cy="2862322"/>
          </a:xfrm>
          <a:prstGeom prst="rect">
            <a:avLst/>
          </a:prstGeom>
          <a:noFill/>
        </p:spPr>
        <p:txBody>
          <a:bodyPr wrap="square" rtlCol="0">
            <a:spAutoFit/>
          </a:bodyPr>
          <a:lstStyle/>
          <a:p>
            <a:pPr marL="0" lvl="1" algn="just"/>
            <a:r>
              <a:rPr lang="es-CO" sz="2000" dirty="0" smtClean="0"/>
              <a:t>una disminución importante en los equipos fuera de servicio,  esto debido a la ejecución contractual derivada de las necesidades identificadas durante el diagnóstico, lo que ha permitido durante los años siguientes, mejorar la disponibilidad tecnológica de los equipos en los  LNR.</a:t>
            </a:r>
          </a:p>
          <a:p>
            <a:pPr marL="0" lvl="1" algn="just"/>
            <a:endParaRPr lang="es-CO" sz="2000" dirty="0" smtClean="0"/>
          </a:p>
          <a:p>
            <a:pPr algn="just"/>
            <a:r>
              <a:rPr lang="es-CO" sz="2000" dirty="0" smtClean="0"/>
              <a:t>Durante el periodo se evidencia adicionalmente, un aumento en las intervenciones metrológicas de tipo preventivo, lo que garantiza de forma permanente la disponibilidad de los equipos para su uso previsto y reduce costos de intervenciones de mayor complejidad. (Gráfico 3).</a:t>
            </a:r>
          </a:p>
        </p:txBody>
      </p:sp>
      <p:sp>
        <p:nvSpPr>
          <p:cNvPr id="43" name="42 CuadroTexto"/>
          <p:cNvSpPr txBox="1"/>
          <p:nvPr/>
        </p:nvSpPr>
        <p:spPr>
          <a:xfrm>
            <a:off x="7581900" y="18554700"/>
            <a:ext cx="3009900" cy="317500"/>
          </a:xfrm>
          <a:prstGeom prst="rect">
            <a:avLst/>
          </a:prstGeom>
          <a:noFill/>
        </p:spPr>
        <p:txBody>
          <a:bodyPr wrap="square" rtlCol="0">
            <a:spAutoFit/>
          </a:bodyPr>
          <a:lstStyle/>
          <a:p>
            <a:r>
              <a:rPr lang="es-CO" sz="1400" b="1" i="1" dirty="0" smtClean="0"/>
              <a:t>Gráfico 2. Equipos activos 2011 a 2013 </a:t>
            </a:r>
            <a:endParaRPr lang="es-CO" sz="1400" b="1" i="1" dirty="0"/>
          </a:p>
        </p:txBody>
      </p:sp>
      <p:sp>
        <p:nvSpPr>
          <p:cNvPr id="44" name="43 CuadroTexto"/>
          <p:cNvSpPr txBox="1"/>
          <p:nvPr/>
        </p:nvSpPr>
        <p:spPr>
          <a:xfrm>
            <a:off x="11887200" y="13335000"/>
            <a:ext cx="2857500" cy="338554"/>
          </a:xfrm>
          <a:prstGeom prst="rect">
            <a:avLst/>
          </a:prstGeom>
          <a:noFill/>
        </p:spPr>
        <p:txBody>
          <a:bodyPr wrap="square" rtlCol="0">
            <a:spAutoFit/>
          </a:bodyPr>
          <a:lstStyle/>
          <a:p>
            <a:r>
              <a:rPr lang="es-CO" sz="1600" b="1" i="1" dirty="0" smtClean="0"/>
              <a:t>Gráfico 1. Documentación 2011 </a:t>
            </a:r>
            <a:endParaRPr lang="es-CO" sz="1600" b="1" i="1" dirty="0"/>
          </a:p>
        </p:txBody>
      </p:sp>
      <p:pic>
        <p:nvPicPr>
          <p:cNvPr id="1030" name="Picture 6"/>
          <p:cNvPicPr>
            <a:picLocks noChangeAspect="1" noChangeArrowheads="1"/>
          </p:cNvPicPr>
          <p:nvPr/>
        </p:nvPicPr>
        <p:blipFill>
          <a:blip r:embed="rId14" cstate="print"/>
          <a:srcRect l="3069" t="2530" r="4258" b="5733"/>
          <a:stretch>
            <a:fillRect/>
          </a:stretch>
        </p:blipFill>
        <p:spPr bwMode="auto">
          <a:xfrm>
            <a:off x="11023600" y="22339300"/>
            <a:ext cx="3835400" cy="2540000"/>
          </a:xfrm>
          <a:prstGeom prst="rect">
            <a:avLst/>
          </a:prstGeom>
          <a:noFill/>
          <a:ln w="9525">
            <a:noFill/>
            <a:miter lim="800000"/>
            <a:headEnd/>
            <a:tailEnd/>
          </a:ln>
        </p:spPr>
      </p:pic>
      <p:sp>
        <p:nvSpPr>
          <p:cNvPr id="45" name="44 CuadroTexto"/>
          <p:cNvSpPr txBox="1"/>
          <p:nvPr/>
        </p:nvSpPr>
        <p:spPr>
          <a:xfrm>
            <a:off x="10947400" y="24930100"/>
            <a:ext cx="3873500" cy="584775"/>
          </a:xfrm>
          <a:prstGeom prst="rect">
            <a:avLst/>
          </a:prstGeom>
          <a:noFill/>
        </p:spPr>
        <p:txBody>
          <a:bodyPr wrap="square" rtlCol="0">
            <a:spAutoFit/>
          </a:bodyPr>
          <a:lstStyle/>
          <a:p>
            <a:pPr algn="ctr"/>
            <a:r>
              <a:rPr lang="es-CO" sz="1600" b="1" i="1" dirty="0" smtClean="0"/>
              <a:t>Gráfico 3. Porcentaje de ejecución de mantenimientos preventivos 2011-2013 </a:t>
            </a:r>
            <a:endParaRPr lang="es-CO" sz="1600" b="1" i="1" dirty="0"/>
          </a:p>
        </p:txBody>
      </p:sp>
      <p:sp>
        <p:nvSpPr>
          <p:cNvPr id="46" name="45 CuadroTexto"/>
          <p:cNvSpPr txBox="1"/>
          <p:nvPr/>
        </p:nvSpPr>
        <p:spPr>
          <a:xfrm>
            <a:off x="7112000" y="22059901"/>
            <a:ext cx="3873500" cy="4093428"/>
          </a:xfrm>
          <a:prstGeom prst="rect">
            <a:avLst/>
          </a:prstGeom>
          <a:noFill/>
        </p:spPr>
        <p:txBody>
          <a:bodyPr wrap="square" rtlCol="0">
            <a:spAutoFit/>
          </a:bodyPr>
          <a:lstStyle/>
          <a:p>
            <a:pPr algn="just"/>
            <a:r>
              <a:rPr lang="es-CO" sz="2000" dirty="0" smtClean="0"/>
              <a:t>En la gráfica 4 se observa que para equipos que requerían calificación o calibración en el año 2011, se realizó la contratación correspondiente solo al 2%. La implementación del esquema de gestión metrológico permito lograr la calificación del 98% y la calibración del 83% de los equipos, lo que deriva, en una planta tecnológica confiable que apoya los resultados emitidos en los laboratorios del INS.     </a:t>
            </a:r>
            <a:endParaRPr lang="es-CO" sz="2000" dirty="0"/>
          </a:p>
        </p:txBody>
      </p:sp>
      <p:pic>
        <p:nvPicPr>
          <p:cNvPr id="1033" name="Picture 9"/>
          <p:cNvPicPr>
            <a:picLocks noChangeAspect="1" noChangeArrowheads="1"/>
          </p:cNvPicPr>
          <p:nvPr/>
        </p:nvPicPr>
        <p:blipFill>
          <a:blip r:embed="rId15" cstate="print"/>
          <a:srcRect l="2196" t="4178" r="3062" b="2674"/>
          <a:stretch>
            <a:fillRect/>
          </a:stretch>
        </p:blipFill>
        <p:spPr bwMode="auto">
          <a:xfrm>
            <a:off x="7012214" y="26276300"/>
            <a:ext cx="3835400" cy="2654300"/>
          </a:xfrm>
          <a:prstGeom prst="rect">
            <a:avLst/>
          </a:prstGeom>
          <a:noFill/>
          <a:ln w="9525">
            <a:noFill/>
            <a:miter lim="800000"/>
            <a:headEnd/>
            <a:tailEnd/>
          </a:ln>
        </p:spPr>
      </p:pic>
      <p:sp>
        <p:nvSpPr>
          <p:cNvPr id="48" name="47 CuadroTexto"/>
          <p:cNvSpPr txBox="1"/>
          <p:nvPr/>
        </p:nvSpPr>
        <p:spPr>
          <a:xfrm>
            <a:off x="7188200" y="29083000"/>
            <a:ext cx="3657600" cy="584775"/>
          </a:xfrm>
          <a:prstGeom prst="rect">
            <a:avLst/>
          </a:prstGeom>
          <a:noFill/>
        </p:spPr>
        <p:txBody>
          <a:bodyPr wrap="square" rtlCol="0">
            <a:spAutoFit/>
          </a:bodyPr>
          <a:lstStyle/>
          <a:p>
            <a:pPr algn="ctr"/>
            <a:r>
              <a:rPr lang="es-CO" sz="1600" b="1" i="1" dirty="0" smtClean="0"/>
              <a:t>Gráfico 4. Porcentaje de equipos calibrados según necesidad 2011-2013</a:t>
            </a:r>
            <a:endParaRPr lang="es-CO" sz="1600" b="1" i="1" dirty="0"/>
          </a:p>
        </p:txBody>
      </p:sp>
      <p:sp>
        <p:nvSpPr>
          <p:cNvPr id="49" name="48 CuadroTexto"/>
          <p:cNvSpPr txBox="1"/>
          <p:nvPr/>
        </p:nvSpPr>
        <p:spPr>
          <a:xfrm>
            <a:off x="10820400" y="25857200"/>
            <a:ext cx="4127500" cy="4093428"/>
          </a:xfrm>
          <a:prstGeom prst="rect">
            <a:avLst/>
          </a:prstGeom>
          <a:noFill/>
        </p:spPr>
        <p:txBody>
          <a:bodyPr wrap="square" rtlCol="0">
            <a:spAutoFit/>
          </a:bodyPr>
          <a:lstStyle/>
          <a:p>
            <a:pPr algn="just"/>
            <a:r>
              <a:rPr lang="es-CO" sz="2000" b="1" dirty="0" smtClean="0"/>
              <a:t>SEGUIMIENTO E IMPLEMENTACIÓN: </a:t>
            </a:r>
            <a:r>
              <a:rPr lang="es-CO" sz="2000" dirty="0" smtClean="0"/>
              <a:t>Durante el seguimiento realizado a cada uno de los equipos, y la supervisión realizada a cada uno de los contratos, se determinó la necesidad de conocer los actores que influían en los procesos de adquisición de equipos y servicios de intervenciones metrológicas, para lo cual, se documentó dicho procedimiento, y se inició la implementación a partir de 2013 por la SGCLSP.         </a:t>
            </a:r>
            <a:endParaRPr lang="es-CO" sz="2000" dirty="0"/>
          </a:p>
        </p:txBody>
      </p:sp>
      <p:sp>
        <p:nvSpPr>
          <p:cNvPr id="50" name="49 CuadroTexto"/>
          <p:cNvSpPr txBox="1"/>
          <p:nvPr/>
        </p:nvSpPr>
        <p:spPr>
          <a:xfrm>
            <a:off x="7010401" y="29928461"/>
            <a:ext cx="7895770" cy="707886"/>
          </a:xfrm>
          <a:prstGeom prst="rect">
            <a:avLst/>
          </a:prstGeom>
          <a:noFill/>
        </p:spPr>
        <p:txBody>
          <a:bodyPr wrap="square" rtlCol="0">
            <a:spAutoFit/>
          </a:bodyPr>
          <a:lstStyle/>
          <a:p>
            <a:r>
              <a:rPr lang="es-CO" sz="2000" b="1" dirty="0" smtClean="0"/>
              <a:t>Diagrama de procesos involucrados en la adquisición de equipos y servicios de intervenciones metrológicas:</a:t>
            </a:r>
            <a:r>
              <a:rPr lang="es-CO" sz="2000" dirty="0" smtClean="0"/>
              <a:t>      </a:t>
            </a:r>
            <a:endParaRPr lang="es-CO" sz="2000" dirty="0"/>
          </a:p>
        </p:txBody>
      </p:sp>
      <p:sp>
        <p:nvSpPr>
          <p:cNvPr id="1034" name="Rectangle 10"/>
          <p:cNvSpPr>
            <a:spLocks noChangeArrowheads="1"/>
          </p:cNvSpPr>
          <p:nvPr/>
        </p:nvSpPr>
        <p:spPr bwMode="auto">
          <a:xfrm>
            <a:off x="0" y="0"/>
            <a:ext cx="215995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Diagrama de procesos involucrados en la adquisición de equipos y servicios de intervenciones metrológicas</a:t>
            </a:r>
            <a:endParaRPr kumimoji="0" lang="es-CO"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 name="50 Imagen"/>
          <p:cNvPicPr/>
          <p:nvPr/>
        </p:nvPicPr>
        <p:blipFill rotWithShape="1">
          <a:blip r:embed="rId16" cstate="print"/>
          <a:srcRect l="11144" t="12330" r="8874" b="7523"/>
          <a:stretch/>
        </p:blipFill>
        <p:spPr bwMode="auto">
          <a:xfrm>
            <a:off x="10726057" y="30929942"/>
            <a:ext cx="4166823" cy="2975429"/>
          </a:xfrm>
          <a:prstGeom prst="rect">
            <a:avLst/>
          </a:prstGeom>
          <a:ln>
            <a:noFill/>
          </a:ln>
          <a:extLst>
            <a:ext uri="{53640926-AAD7-44D8-BBD7-CCE9431645EC}">
              <a14:shadowObscured xmlns:a14="http://schemas.microsoft.com/office/drawing/2010/main"/>
            </a:ext>
          </a:extLst>
        </p:spPr>
      </p:pic>
      <p:sp>
        <p:nvSpPr>
          <p:cNvPr id="52" name="51 CuadroTexto"/>
          <p:cNvSpPr txBox="1"/>
          <p:nvPr/>
        </p:nvSpPr>
        <p:spPr>
          <a:xfrm>
            <a:off x="7024915" y="30683200"/>
            <a:ext cx="3817255" cy="3477875"/>
          </a:xfrm>
          <a:prstGeom prst="rect">
            <a:avLst/>
          </a:prstGeom>
          <a:noFill/>
        </p:spPr>
        <p:txBody>
          <a:bodyPr wrap="square" rtlCol="0">
            <a:spAutoFit/>
          </a:bodyPr>
          <a:lstStyle/>
          <a:p>
            <a:pPr algn="just"/>
            <a:r>
              <a:rPr lang="es-CO" sz="2000" dirty="0" smtClean="0"/>
              <a:t>Este y el flujograma no reflejado en el presente póster, detallan la adquisición de equipos en el INS, donde con la formulación e implementación de estas actividades se obtuvo disminución de los inconvenientes para la oportuna instalación y puesta en marcha del equipo, incluidas las intervenciones metrológicas previas al uso.</a:t>
            </a:r>
            <a:endParaRPr lang="es-CO" sz="2000" dirty="0"/>
          </a:p>
        </p:txBody>
      </p:sp>
    </p:spTree>
    <p:extLst>
      <p:ext uri="{BB962C8B-B14F-4D97-AF65-F5344CB8AC3E}">
        <p14:creationId xmlns:p14="http://schemas.microsoft.com/office/powerpoint/2010/main" val="238235135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ipo_x0020_de_x0020_Documento xmlns="cd5201bd-d55a-45f9-8dc6-2131aaccc9f9">Lineamientos ‎</Tipo_x0020_de_x0020_Documento>
    <_dlc_DocId xmlns="3bfbf733-a6c3-488d-a481-abc1b690c7db">AVMXRNAJRR5T-814487730-9</_dlc_DocId>
    <_dlc_DocIdUrl xmlns="3bfbf733-a6c3-488d-a481-abc1b690c7db">
      <Url>https://www.ins.gov.co/Direcciones/RedesSaludPublica/GestiondeCalidadLaboratorios/_layouts/15/DocIdRedir.aspx?ID=AVMXRNAJRR5T-814487730-9</Url>
      <Description>AVMXRNAJRR5T-814487730-9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o" ma:contentTypeID="0x010100A71BE71D35BC5D48BE97FE730A7A4C1F" ma:contentTypeVersion="3" ma:contentTypeDescription="Crear nuevo documento." ma:contentTypeScope="" ma:versionID="97a2263d0f159a8e35333fc6102e00f9">
  <xsd:schema xmlns:xsd="http://www.w3.org/2001/XMLSchema" xmlns:xs="http://www.w3.org/2001/XMLSchema" xmlns:p="http://schemas.microsoft.com/office/2006/metadata/properties" xmlns:ns2="3bfbf733-a6c3-488d-a481-abc1b690c7db" xmlns:ns3="cd5201bd-d55a-45f9-8dc6-2131aaccc9f9" targetNamespace="http://schemas.microsoft.com/office/2006/metadata/properties" ma:root="true" ma:fieldsID="9407546356065af68e85185473527128" ns2:_="" ns3:_="">
    <xsd:import namespace="3bfbf733-a6c3-488d-a481-abc1b690c7db"/>
    <xsd:import namespace="cd5201bd-d55a-45f9-8dc6-2131aaccc9f9"/>
    <xsd:element name="properties">
      <xsd:complexType>
        <xsd:sequence>
          <xsd:element name="documentManagement">
            <xsd:complexType>
              <xsd:all>
                <xsd:element ref="ns2:_dlc_DocId" minOccurs="0"/>
                <xsd:element ref="ns2:_dlc_DocIdUrl" minOccurs="0"/>
                <xsd:element ref="ns2:_dlc_DocIdPersistId" minOccurs="0"/>
                <xsd:element ref="ns3:Tipo_x0020_de_x0020_Documen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fbf733-a6c3-488d-a481-abc1b690c7db"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d5201bd-d55a-45f9-8dc6-2131aaccc9f9" elementFormDefault="qualified">
    <xsd:import namespace="http://schemas.microsoft.com/office/2006/documentManagement/types"/>
    <xsd:import namespace="http://schemas.microsoft.com/office/infopath/2007/PartnerControls"/>
    <xsd:element name="Tipo_x0020_de_x0020_Documento" ma:index="11" nillable="true" ma:displayName="Tipo de Documento" ma:internalName="Tipo_x0020_de_x0020_Documento">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983672-B69F-45D1-BB18-A41B09EFBE3C}"/>
</file>

<file path=customXml/itemProps2.xml><?xml version="1.0" encoding="utf-8"?>
<ds:datastoreItem xmlns:ds="http://schemas.openxmlformats.org/officeDocument/2006/customXml" ds:itemID="{618FDF50-755B-44EE-A9EF-A1041197060C}"/>
</file>

<file path=customXml/itemProps3.xml><?xml version="1.0" encoding="utf-8"?>
<ds:datastoreItem xmlns:ds="http://schemas.openxmlformats.org/officeDocument/2006/customXml" ds:itemID="{A7AFBE2A-72F7-4155-B5B4-E44FC60F7A71}"/>
</file>

<file path=customXml/itemProps4.xml><?xml version="1.0" encoding="utf-8"?>
<ds:datastoreItem xmlns:ds="http://schemas.openxmlformats.org/officeDocument/2006/customXml" ds:itemID="{28C8F624-87D4-43AD-991B-91814808F44E}"/>
</file>

<file path=docProps/app.xml><?xml version="1.0" encoding="utf-8"?>
<Properties xmlns="http://schemas.openxmlformats.org/officeDocument/2006/extended-properties" xmlns:vt="http://schemas.openxmlformats.org/officeDocument/2006/docPropsVTypes">
  <Template>Office Theme</Template>
  <TotalTime>11723</TotalTime>
  <Words>1433</Words>
  <Application>Microsoft Office PowerPoint</Application>
  <PresentationFormat>Personalizado</PresentationFormat>
  <Paragraphs>87</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Calibri Light</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Cesar Augusto Parra  Greco</dc:creator>
  <cp:lastModifiedBy>Lynda Patricia Prieto Navarrera</cp:lastModifiedBy>
  <cp:revision>31</cp:revision>
  <dcterms:created xsi:type="dcterms:W3CDTF">2014-10-31T17:32:22Z</dcterms:created>
  <dcterms:modified xsi:type="dcterms:W3CDTF">2015-02-05T15:49:09Z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0x010100A71BE71D35BC5D48BE97FE730A7A4C1F</vt:lpwstr>
  </property>
  <property fmtid="{D5CDD505-2E9C-101B-9397-08002B2CF9AE}" pid="3" name="_dlc_DocIdItemGuid">
    <vt:lpwstr>0581760d-f3d0-4d14-98b2-09c7228103f0</vt:lpwstr>
  </property>
</Properties>
</file>